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C7080B8-5670-42AB-BAA0-30AB630DB5C1}">
  <a:tblStyle styleId="{3C7080B8-5670-42AB-BAA0-30AB630DB5C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Vp4TNmXn2ERnHQ66vqY9r7OyDi1YhirtW2BNximNtBI/view" TargetMode="External"/><Relationship Id="rId10" Type="http://schemas.openxmlformats.org/officeDocument/2006/relationships/hyperlink" Target="https://docs.google.com/presentation/d/1Zly8GgRWUtxJdgOvCPMNVmGCYu6GQtA_q1LC4uLaRK8/view" TargetMode="External"/><Relationship Id="rId13" Type="http://schemas.openxmlformats.org/officeDocument/2006/relationships/hyperlink" Target="https://docs.google.com/presentation/d/1QhDWOzfQHseF71l_2KjvhtdmPV5qKjXRYfANE4FfOVM/view" TargetMode="External"/><Relationship Id="rId12" Type="http://schemas.openxmlformats.org/officeDocument/2006/relationships/hyperlink" Target="https://docs.google.com/presentation/d/1hGYvgsqbXTpvNOkEbyhqfAS6gcTQQ65LyRkV2SQtJ_k/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hGYvgsqbXTpvNOkEbyhqfAS6gcTQQ65LyRkV2SQtJ_k/view" TargetMode="External"/><Relationship Id="rId9" Type="http://schemas.openxmlformats.org/officeDocument/2006/relationships/hyperlink" Target="https://docs.google.com/presentation/d/1x9ps_8xFCw5ksOBOlfW8FZtozbDwv5g_s83A5QNXYtc/view" TargetMode="External"/><Relationship Id="rId14" Type="http://schemas.openxmlformats.org/officeDocument/2006/relationships/image" Target="../media/image2.png"/><Relationship Id="rId5" Type="http://schemas.openxmlformats.org/officeDocument/2006/relationships/hyperlink" Target="https://docs.google.com/presentation/d/1QhDWOzfQHseF71l_2KjvhtdmPV5qKjXRYfANE4FfOVM/view" TargetMode="External"/><Relationship Id="rId6" Type="http://schemas.openxmlformats.org/officeDocument/2006/relationships/hyperlink" Target="https://docs.google.com/presentation/d/1OMvqyjXLD7Xvy5RZAqoyULawxRvzPOi4ncAPgNjyyLw/view" TargetMode="External"/><Relationship Id="rId7" Type="http://schemas.openxmlformats.org/officeDocument/2006/relationships/hyperlink" Target="https://docs.google.com/presentation/d/1jt16hntNRm8QdGjjdHhXYbE1wF5vFC5x_uCNZOTXrV8/view" TargetMode="External"/><Relationship Id="rId8" Type="http://schemas.openxmlformats.org/officeDocument/2006/relationships/hyperlink" Target="https://docs.google.com/presentation/d/1kyY2PFfHs1BQUpAajCL2fheaO-T8jXaXUmwrd59Qrew/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OMvqyjXLD7Xvy5RZAqoyULawxRvzPOi4ncAPgNjyyLw/view" TargetMode="External"/><Relationship Id="rId5" Type="http://schemas.openxmlformats.org/officeDocument/2006/relationships/hyperlink" Target="https://docs.google.com/presentation/d/1jt16hntNRm8QdGjjdHhXYbE1wF5vFC5x_uCNZOTXrV8/view" TargetMode="External"/><Relationship Id="rId6" Type="http://schemas.openxmlformats.org/officeDocument/2006/relationships/hyperlink" Target="https://docs.google.com/presentation/d/1kyY2PFfHs1BQUpAajCL2fheaO-T8jXaXUmwrd59Qrew/view" TargetMode="External"/><Relationship Id="rId7"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{3C7080B8-5670-42AB-BAA0-30AB630DB5C1}</a:tableStyleId>
              </a:tblPr>
              <a:tblGrid>
                <a:gridCol w="1458775"/>
                <a:gridCol w="3684800"/>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1: Contextualizing Manifest Destiny</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latin typeface="Inter"/>
                          <a:ea typeface="Inter"/>
                          <a:cs typeface="Inter"/>
                          <a:sym typeface="Inter"/>
                        </a:rPr>
                        <a:t>How did political, economic, and social factors combine to drive U.S. expansion across North America?</a:t>
                      </a:r>
                      <a:endParaRPr sz="12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Perspective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Unit 8 Inquiry Journal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Contextualizing Manifest Destiny Presentation</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Contextualizing Manifest Destiny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Classroom Mingle Sources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10"/>
                        </a:rPr>
                        <a:t>Printed Inquiry Journal</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Manifest Destiny</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a:t>
                      </a:r>
                      <a:r>
                        <a:rPr lang="en" sz="1200">
                          <a:latin typeface="Inter"/>
                          <a:ea typeface="Inter"/>
                          <a:cs typeface="Inter"/>
                          <a:sym typeface="Inter"/>
                        </a:rPr>
                        <a:t>- Image Alive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a:t>
                      </a:r>
                      <a:r>
                        <a:rPr lang="en" sz="1200" u="sng">
                          <a:solidFill>
                            <a:schemeClr val="hlink"/>
                          </a:solidFill>
                          <a:latin typeface="Inter"/>
                          <a:ea typeface="Inter"/>
                          <a:cs typeface="Inter"/>
                          <a:sym typeface="Inter"/>
                          <a:hlinkClick r:id="rId12"/>
                        </a:rPr>
                        <a:t>Do First</a:t>
                      </a:r>
                      <a:r>
                        <a:rPr lang="en" sz="1200">
                          <a:latin typeface="Inter"/>
                          <a:ea typeface="Inter"/>
                          <a:cs typeface="Inter"/>
                          <a:sym typeface="Inter"/>
                        </a:rPr>
                        <a: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34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1 Supporting questions within the </a:t>
                      </a:r>
                      <a:r>
                        <a:rPr lang="en" sz="1200" u="sng">
                          <a:solidFill>
                            <a:schemeClr val="hlink"/>
                          </a:solidFill>
                          <a:latin typeface="Inter"/>
                          <a:ea typeface="Inter"/>
                          <a:cs typeface="Inter"/>
                          <a:sym typeface="Inter"/>
                          <a:hlinkClick r:id="rId13"/>
                        </a:rPr>
                        <a:t>Unit 8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9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solidFill>
                            <a:srgbClr val="000000"/>
                          </a:solidFill>
                          <a:latin typeface="Inter"/>
                          <a:ea typeface="Inter"/>
                          <a:cs typeface="Inter"/>
                          <a:sym typeface="Inter"/>
                        </a:rPr>
                        <a:t>Guide students to page 1: Unit </a:t>
                      </a:r>
                      <a:r>
                        <a:rPr lang="en" sz="1200">
                          <a:latin typeface="Inter"/>
                          <a:ea typeface="Inter"/>
                          <a:cs typeface="Inter"/>
                          <a:sym typeface="Inter"/>
                        </a:rPr>
                        <a:t>8</a:t>
                      </a:r>
                      <a:r>
                        <a:rPr lang="en" sz="1200">
                          <a:solidFill>
                            <a:srgbClr val="000000"/>
                          </a:solidFill>
                          <a:latin typeface="Inter"/>
                          <a:ea typeface="Inter"/>
                          <a:cs typeface="Inter"/>
                          <a:sym typeface="Inter"/>
                        </a:rPr>
                        <a:t>- Topic 1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8</a:t>
                      </a:r>
                      <a:r>
                        <a:rPr lang="en" sz="1200">
                          <a:solidFill>
                            <a:srgbClr val="000000"/>
                          </a:solidFill>
                          <a:latin typeface="Inter"/>
                          <a:ea typeface="Inter"/>
                          <a:cs typeface="Inter"/>
                          <a:sym typeface="Inter"/>
                        </a:rPr>
                        <a:t>- Topic 1</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{3C7080B8-5670-42AB-BAA0-30AB630DB5C1}</a:tableStyleId>
              </a:tblPr>
              <a:tblGrid>
                <a:gridCol w="1458775"/>
                <a:gridCol w="368480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Contextualizing Manifest Destiny - Continued</a:t>
                      </a:r>
                      <a:endParaRPr b="1" sz="1300">
                        <a:solidFill>
                          <a:schemeClr val="dk1"/>
                        </a:solidFill>
                        <a:latin typeface="Inter"/>
                        <a:ea typeface="Inter"/>
                        <a:cs typeface="Inter"/>
                        <a:sym typeface="Inter"/>
                      </a:endParaRPr>
                    </a:p>
                  </a:txBody>
                  <a:tcPr marT="91425" marB="91425" marR="91425" marL="91425"/>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content using the </a:t>
                      </a:r>
                      <a:r>
                        <a:rPr lang="en" sz="1200" u="sng">
                          <a:solidFill>
                            <a:schemeClr val="hlink"/>
                          </a:solidFill>
                          <a:latin typeface="Inter"/>
                          <a:ea typeface="Inter"/>
                          <a:cs typeface="Inter"/>
                          <a:sym typeface="Inter"/>
                          <a:hlinkClick r:id="rId4"/>
                        </a:rPr>
                        <a:t>Contextualizing Manifest Destiny Presentation</a:t>
                      </a:r>
                      <a:r>
                        <a:rPr lang="en" sz="1200">
                          <a:solidFill>
                            <a:schemeClr val="dk1"/>
                          </a:solidFill>
                          <a:latin typeface="Inter"/>
                          <a:ea typeface="Inter"/>
                          <a:cs typeface="Inter"/>
                          <a:sym typeface="Inter"/>
                        </a:rPr>
                        <a:t>. Students will complete the guided notes (page 1) in the </a:t>
                      </a:r>
                      <a:r>
                        <a:rPr lang="en" sz="1200" u="sng">
                          <a:solidFill>
                            <a:schemeClr val="hlink"/>
                          </a:solidFill>
                          <a:latin typeface="Inter"/>
                          <a:ea typeface="Inter"/>
                          <a:cs typeface="Inter"/>
                          <a:sym typeface="Inter"/>
                          <a:hlinkClick r:id="rId5"/>
                        </a:rPr>
                        <a:t>Contextualizing Manifest Destiny Student Worksheet.</a:t>
                      </a:r>
                      <a:r>
                        <a:rPr lang="en" sz="1200">
                          <a:solidFill>
                            <a:schemeClr val="dk1"/>
                          </a:solidFill>
                          <a:latin typeface="Inter"/>
                          <a:ea typeface="Inter"/>
                          <a:cs typeface="Inter"/>
                          <a:sym typeface="Inter"/>
                        </a:rPr>
                        <a:t> (Video transcript and questions is provided on pages 2)</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worksheet to the students</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Go over the presentation providing explanations to students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guided notes and participate in class discussions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a quote demonstrated the causes of westward expansion and illustrating perspectives of Americans. Students will receive </a:t>
                      </a:r>
                      <a:r>
                        <a:rPr lang="en" sz="1200" u="sng">
                          <a:solidFill>
                            <a:schemeClr val="hlink"/>
                          </a:solidFill>
                          <a:latin typeface="Inter"/>
                          <a:ea typeface="Inter"/>
                          <a:cs typeface="Inter"/>
                          <a:sym typeface="Inter"/>
                          <a:hlinkClick r:id="rId6"/>
                        </a:rPr>
                        <a:t>1 out of 8 sources</a:t>
                      </a:r>
                      <a:r>
                        <a:rPr lang="en" sz="1200">
                          <a:solidFill>
                            <a:schemeClr val="dk1"/>
                          </a:solidFill>
                          <a:latin typeface="Inter"/>
                          <a:ea typeface="Inter"/>
                          <a:cs typeface="Inter"/>
                          <a:sym typeface="Inter"/>
                        </a:rPr>
                        <a:t> to read and will answer questions about that source. Then, students will mingle with classmates to further their knowledge about causes and perspectives.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Distribute a source to each student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to read and answer the source questions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Explain and model the mingle protocol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Facilitate the classroom mingle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Read assigned source and answer questions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Participate in classroom mingle and complete chart on page 3 of student worksheet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6494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summarize their understanding of the context of Manifest Destiny using a Causation Graphic Organizer (page 4 of student worksheet). Students will determine rank the significance of causes of westward expansion. It is recommended to have students work in partners to complete.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 4 and provide instructions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If time allows, lead an informal discussion to discuss rationale statements for rankings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clarifying questions, if necessary.</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Assess significance of causes</a:t>
                      </a:r>
                      <a:r>
                        <a:rPr lang="en" sz="1200">
                          <a:solidFill>
                            <a:srgbClr val="000000"/>
                          </a:solidFill>
                          <a:latin typeface="Inter"/>
                          <a:ea typeface="Inter"/>
                          <a:cs typeface="Inter"/>
                          <a:sym typeface="Inter"/>
                        </a:rPr>
                        <a:t> using the graphic organizer</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7">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{3C7080B8-5670-42AB-BAA0-30AB630DB5C1}</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1: Contextualizing Manifest Destiny - Continued</a:t>
                      </a:r>
                      <a:endParaRPr b="1" sz="1300">
                        <a:solidFill>
                          <a:schemeClr val="dk1"/>
                        </a:solidFill>
                        <a:latin typeface="Inter"/>
                        <a:ea typeface="Inter"/>
                        <a:cs typeface="Inter"/>
                        <a:sym typeface="Inter"/>
                      </a:endParaRPr>
                    </a:p>
                  </a:txBody>
                  <a:tcPr marT="91425" marB="91425" marR="91425" marL="91425"/>
                </a:tc>
                <a:tc hMerge="1"/>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7.48 Assess the extent to which perspectives toward American territorial expansion, including Manifest Destiny and Indigenous resistance, changed over time, including an understanding that the removal of Indigenous Nations was not inevitable.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7.50 Evaluate the reasons different individuals, including Federalists, Abolitionists and Democratic-Republicans, supported and opposed American territorial expansion.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7.53 Analyze the perspectives and actions (both adaptation and resistance) of Indigenous Nations in response to territorial invasion between 1800 and 1860 using primary and secondary sources.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(60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